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291e0edcd846c4" /><Relationship Type="http://schemas.openxmlformats.org/officeDocument/2006/relationships/extended-properties" Target="/docProps/app.xml" Id="Rb2c013e44d504789" /><Relationship Type="http://schemas.openxmlformats.org/officeDocument/2006/relationships/officeDocument" Target="/ppt/presentation.xml" Id="Rdda1f629877e4d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afa35641c2462e"/>
  </p:sldMasterIdLst>
  <p:notesMasterIdLst>
    <p:notesMasterId xmlns:r="http://schemas.openxmlformats.org/officeDocument/2006/relationships" r:id="R30468e8f032747ad"/>
  </p:notesMasterIdLst>
  <p:sldIdLst>
    <p:sldId xmlns:r="http://schemas.openxmlformats.org/officeDocument/2006/relationships" id="256" r:id="R50ced9a985fd4044"/>
    <p:sldId xmlns:r="http://schemas.openxmlformats.org/officeDocument/2006/relationships" id="257" r:id="Rd398e22482004108"/>
    <p:sldId xmlns:r="http://schemas.openxmlformats.org/officeDocument/2006/relationships" id="258" r:id="R7dbd1e27efb2455e"/>
    <p:sldId xmlns:r="http://schemas.openxmlformats.org/officeDocument/2006/relationships" id="259" r:id="Rfc4c7399a8264cc4"/>
    <p:sldId xmlns:r="http://schemas.openxmlformats.org/officeDocument/2006/relationships" id="260" r:id="R6b59f00358164ddc"/>
    <p:sldId xmlns:r="http://schemas.openxmlformats.org/officeDocument/2006/relationships" id="261" r:id="R3e1ca4937b594b09"/>
    <p:sldId xmlns:r="http://schemas.openxmlformats.org/officeDocument/2006/relationships" id="262" r:id="R9febbca386c14d76"/>
    <p:sldId xmlns:r="http://schemas.openxmlformats.org/officeDocument/2006/relationships" id="263" r:id="R050939b2b72843e9"/>
    <p:sldId xmlns:r="http://schemas.openxmlformats.org/officeDocument/2006/relationships" id="264" r:id="Rb9336012220740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29aa90a6134a98" /><Relationship Type="http://schemas.openxmlformats.org/officeDocument/2006/relationships/slideMaster" Target="/ppt/slideMasters/slideMaster1.xml" Id="Re4afa35641c2462e" /><Relationship Type="http://schemas.openxmlformats.org/officeDocument/2006/relationships/notesMaster" Target="/ppt/notesMasters/notesMaster1.xml" Id="R30468e8f032747ad" /><Relationship Type="http://schemas.openxmlformats.org/officeDocument/2006/relationships/presProps" Target="/ppt/presProps.xml" Id="R3bea2fb4be384223" /><Relationship Type="http://schemas.openxmlformats.org/officeDocument/2006/relationships/tableStyles" Target="/ppt/tableStyles.xml" Id="R394e731b9b7c45df" /><Relationship Type="http://schemas.openxmlformats.org/officeDocument/2006/relationships/slide" Target="/ppt/slides/slide1.xml" Id="R50ced9a985fd4044" /><Relationship Type="http://schemas.openxmlformats.org/officeDocument/2006/relationships/slide" Target="/ppt/slides/slide2.xml" Id="Rd398e22482004108" /><Relationship Type="http://schemas.openxmlformats.org/officeDocument/2006/relationships/slide" Target="/ppt/slides/slide3.xml" Id="R7dbd1e27efb2455e" /><Relationship Type="http://schemas.openxmlformats.org/officeDocument/2006/relationships/slide" Target="/ppt/slides/slide4.xml" Id="Rfc4c7399a8264cc4" /><Relationship Type="http://schemas.openxmlformats.org/officeDocument/2006/relationships/slide" Target="/ppt/slides/slide5.xml" Id="R6b59f00358164ddc" /><Relationship Type="http://schemas.openxmlformats.org/officeDocument/2006/relationships/slide" Target="/ppt/slides/slide6.xml" Id="R3e1ca4937b594b09" /><Relationship Type="http://schemas.openxmlformats.org/officeDocument/2006/relationships/slide" Target="/ppt/slides/slide7.xml" Id="R9febbca386c14d76" /><Relationship Type="http://schemas.openxmlformats.org/officeDocument/2006/relationships/slide" Target="/ppt/slides/slide8.xml" Id="R050939b2b72843e9" /><Relationship Type="http://schemas.openxmlformats.org/officeDocument/2006/relationships/slide" Target="/ppt/slides/slide9.xml" Id="Rb9336012220740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f146b4e3484b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43ed36da984a29" /><Relationship Type="http://schemas.openxmlformats.org/officeDocument/2006/relationships/notesMaster" Target="/ppt/notesMasters/notesMaster1.xml" Id="R21b472afd39b49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62b53b0a444229" /><Relationship Type="http://schemas.openxmlformats.org/officeDocument/2006/relationships/notesMaster" Target="/ppt/notesMasters/notesMaster1.xml" Id="R3354704316284c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8a252ea7014027" /><Relationship Type="http://schemas.openxmlformats.org/officeDocument/2006/relationships/notesMaster" Target="/ppt/notesMasters/notesMaster1.xml" Id="Ra37989ad607541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305901ff584963" /><Relationship Type="http://schemas.openxmlformats.org/officeDocument/2006/relationships/notesMaster" Target="/ppt/notesMasters/notesMaster1.xml" Id="R0349a1fd292f4d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9073d0ba8043fb" /><Relationship Type="http://schemas.openxmlformats.org/officeDocument/2006/relationships/notesMaster" Target="/ppt/notesMasters/notesMaster1.xml" Id="Rbfce3fadb8c049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3cddb117c5433e" /><Relationship Type="http://schemas.openxmlformats.org/officeDocument/2006/relationships/notesMaster" Target="/ppt/notesMasters/notesMaster1.xml" Id="Rab5bead14f2b4fa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b0a1aec0fd4397" /><Relationship Type="http://schemas.openxmlformats.org/officeDocument/2006/relationships/notesMaster" Target="/ppt/notesMasters/notesMaster1.xml" Id="R1d7d46c3096349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12dd985d16249fe" /><Relationship Type="http://schemas.openxmlformats.org/officeDocument/2006/relationships/notesMaster" Target="/ppt/notesMasters/notesMaster1.xml" Id="R7ec0269e420e40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e0f3dc087a4c5a" /><Relationship Type="http://schemas.openxmlformats.org/officeDocument/2006/relationships/notesMaster" Target="/ppt/notesMasters/notesMaster1.xml" Id="Ra841df1bfb4c44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1750c6dcd0460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c43d04859f467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05616ad557459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bf235e26114a9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22a27bc63046d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77ce42a1fb48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20E802E-764C-424F-AF4D-389751D918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3C64013-5784-49E4-8AEF-16FD531826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0CCB841-768E-49B8-B5B8-6736FB4F4E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07A1BA-08AC-47A0-BB9F-96C4F2356F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FC6DA97-4F89-4A4B-8076-FB81AAA1C20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D71C764-A574-4DF4-970F-CF5DFE3638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0EF8A0A-3031-437D-B587-783206BC93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FD65A49-0A52-41FA-A60E-9EAE87F4EF5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A69902-F413-4176-852F-44149F54E4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222D0CC-825D-4195-8188-611E5860D3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d2cb1aa1904d75" /><Relationship Type="http://schemas.openxmlformats.org/officeDocument/2006/relationships/slideLayout" Target="/ppt/slideLayouts/slideLayout1.xml" Id="R295d3132b3674325" /><Relationship Type="http://schemas.openxmlformats.org/officeDocument/2006/relationships/slideLayout" Target="/ppt/slideLayouts/slideLayout2.xml" Id="Rcf59ad035e71446e" /><Relationship Type="http://schemas.openxmlformats.org/officeDocument/2006/relationships/slideLayout" Target="/ppt/slideLayouts/slideLayout3.xml" Id="Rfd80df53dc344269" /><Relationship Type="http://schemas.openxmlformats.org/officeDocument/2006/relationships/slideLayout" Target="/ppt/slideLayouts/slideLayout4.xml" Id="Rd0bf12bf231345b7" /><Relationship Type="http://schemas.openxmlformats.org/officeDocument/2006/relationships/slideLayout" Target="/ppt/slideLayouts/slideLayout5.xml" Id="R1bbf51ac3ac04863" /><Relationship Type="http://schemas.openxmlformats.org/officeDocument/2006/relationships/slideLayout" Target="/ppt/slideLayouts/slideLayout6.xml" Id="R35918303cd814f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5d3132b3674325"/>
    <p:sldLayoutId xmlns:r="http://schemas.openxmlformats.org/officeDocument/2006/relationships" id="2147483650" r:id="Rcf59ad035e71446e"/>
    <p:sldLayoutId xmlns:r="http://schemas.openxmlformats.org/officeDocument/2006/relationships" id="2147483651" r:id="Rfd80df53dc344269"/>
    <p:sldLayoutId xmlns:r="http://schemas.openxmlformats.org/officeDocument/2006/relationships" id="2147483652" r:id="Rd0bf12bf231345b7"/>
    <p:sldLayoutId xmlns:r="http://schemas.openxmlformats.org/officeDocument/2006/relationships" id="2147483653" r:id="R1bbf51ac3ac04863"/>
    <p:sldLayoutId xmlns:r="http://schemas.openxmlformats.org/officeDocument/2006/relationships" id="2147483654" r:id="R35918303cd814f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84f2b5ac9b4e81" /><Relationship Type="http://schemas.openxmlformats.org/officeDocument/2006/relationships/notesSlide" Target="/ppt/notesSlides/notesSlide1.xml" Id="Rea6b1f624cd941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c9a24739cc4f86" /><Relationship Type="http://schemas.openxmlformats.org/officeDocument/2006/relationships/notesSlide" Target="/ppt/notesSlides/notesSlide2.xml" Id="Rd68c8c85a88248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800e3d040f44df" /><Relationship Type="http://schemas.openxmlformats.org/officeDocument/2006/relationships/notesSlide" Target="/ppt/notesSlides/notesSlide3.xml" Id="R1c826cd46f5440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361bad252c49eb" /><Relationship Type="http://schemas.openxmlformats.org/officeDocument/2006/relationships/notesSlide" Target="/ppt/notesSlides/notesSlide4.xml" Id="R22bb6ef87a5a43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9e4e50187c49fe" /><Relationship Type="http://schemas.openxmlformats.org/officeDocument/2006/relationships/notesSlide" Target="/ppt/notesSlides/notesSlide5.xml" Id="Re5631224821340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a28fbfdc8a453f" /><Relationship Type="http://schemas.openxmlformats.org/officeDocument/2006/relationships/notesSlide" Target="/ppt/notesSlides/notesSlide6.xml" Id="R2dc3e817cc6646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86e91fd5e44aab" /><Relationship Type="http://schemas.openxmlformats.org/officeDocument/2006/relationships/notesSlide" Target="/ppt/notesSlides/notesSlide7.xml" Id="R53cf771dad0e409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727629fe414805" /><Relationship Type="http://schemas.openxmlformats.org/officeDocument/2006/relationships/notesSlide" Target="/ppt/notesSlides/notesSlide8.xml" Id="R1be566197d5646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1d56ad6e004e92" /><Relationship Type="http://schemas.openxmlformats.org/officeDocument/2006/relationships/notesSlide" Target="/ppt/notesSlides/notesSlide9.xml" Id="R6ecba0dd75d44c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88A24-2161-43DE-84B0-E4046D8E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6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C5358-2E3F-4B12-AFD0-A92C3D8D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BESLUTSUNDERLAG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C1C83C-EC00-4B6A-8540-94CDCEC7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876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7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37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AI-kunnighet i tre nivåer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7694D-6850-4962-AC2F-095529BF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990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Grundnivå för alla medarbetare, fördjupning för aktiva AI-användare och en nivå för beslutsfattare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90EABF-6FEC-4C89-B359-27A61A0C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781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Översikt för rekrytering, kunddialog och uppdragsbedömning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8AF51F-E6A8-40D6-9093-D242B8F7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  |  19 oktober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822B1B-9E4C-4236-8AB3-B5AC1E7B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ACE705-79F2-4581-ACA1-8AF06107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478729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AF9C62-9C32-4432-A88A-6E8BF095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BESLUT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C73C7-A8C6-4B01-8D2B-AE8183A2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Rekommendation för nästa steg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FEFB9C-EEAF-4F9A-B956-27BCF3126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B92627-D771-4DD3-AF26-C74D6A55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219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57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57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57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EB6F5B-B223-4CF2-B419-5294CD14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381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10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Avgränsad prototyp- och testcykel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5E74B1-4924-4F9A-B5AF-90589F8E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476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Tre scenariospår och en teknisk SCORM-verifiering testas före full produktion. Resultatet ska leda till beslut om skala, ändra eller stoppa.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89EF9-9E89-4E01-B256-92539716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28575" cy="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5CADD1-BF9E-45DA-B728-07FB8BEA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905000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100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A23B3B"/>
                </a:solidFill>
                <a:latin typeface="Nimbus Sans"/>
                <a:ea typeface="Nimbus Sans"/>
                <a:cs typeface="Nimbus Sans"/>
              </a:rPr>
              <a:t>STOPP före full produktion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A7C62-9E5A-4F77-A46E-7189DC60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479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C524EC-97A4-4297-B5E2-BF859A1E9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5270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Juridiskt innehåll och kundens AI-kontext är inte verifierade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17F523-E512-4E60-9B55-3C041F00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0517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0FE38A-DBE3-484D-9D9B-3C722C28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209925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Inga användartester är genomförda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2D5CBE-8860-41BB-9D0F-88A1291B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624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F13EEF-43C6-471C-B180-698B9939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86715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SCORM 1.2, LMS och WCAG behöver tekniskt provas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F150CA-54AE-4167-83EC-D732E1C3B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196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A23B3B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DDE54-7C1C-47DA-8B25-4CA108D59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524375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Grafisk manual, exempel och förvaltningsansvar behöver godkännas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F7E5A6-9E9B-4638-9581-663EB2FA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38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Materialpaket. PowerPoint ger överblick. Word fördjupar metoden. Excel är den redigerbara lärarkitekturen.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90A9EF-571B-4F55-8A3D-F5B415A2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3F39AB-DB40-42FA-835D-D888345F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305681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39A62AE-D9DA-47DA-B5C3-32692DCD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UTGÅNGSPUNKT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85A91-12B1-4534-86A6-30A7453E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Tre utbildningar ska leda till säkrare AI-användning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BD4F7-8BE4-42AE-B12E-C6679796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B761C-6050-4A35-B69D-7695A5141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Artikel 4 kräver åtgärder som främjar AI-kunnighet och tar hänsyn till kunskap, erfarenhet och användningskontext. De tre nivåerna kommer från uppdraget och omsätts till observerbara handlingar.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85F3EF-B3ED-442D-826A-A62C4FB9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638300" cy="1104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E7F3F1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4BD62-2A44-4E24-9CE1-D64DDD9F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908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83D626-2F87-46AB-BF58-325FF385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286125"/>
            <a:ext cx="1066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AI-kontext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80D8F-7FD5-4E9E-8EFD-7184365B9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809875"/>
            <a:ext cx="1638300" cy="1104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EDF3F7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34DF21-46E2-41DF-A371-27B3E4D1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9908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CB5D99-3A81-4600-956D-A99F1F83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286125"/>
            <a:ext cx="1066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Risk och beslut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30605F-F5E8-4E71-9A84-BFBCECF9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809875"/>
            <a:ext cx="1638300" cy="1104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E7F3F1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71A646-3609-45E7-A68D-9BE171EA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9908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899A96-F01D-45C6-992D-5FC3328F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286125"/>
            <a:ext cx="1066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Säkert beteende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555341-0DB5-4E9D-BCF6-599A881E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809875"/>
            <a:ext cx="1638300" cy="1104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EDF3F7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B726C7-05EF-4B71-9168-DBECAB34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9908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E233E4-F068-4E0B-91DD-43733591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86125"/>
            <a:ext cx="1066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Scenario och stöd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35CCD2-6A18-48E0-ACA8-2ECFA4F7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809875"/>
            <a:ext cx="1638300" cy="1104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E7F3F1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305E2-767C-4873-B97E-352EDF8C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908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951F4E-CE85-4BD9-88C2-C45E35B5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286125"/>
            <a:ext cx="1066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Tekniskt test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B19FE6-E089-4F49-970D-E13D95C1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809875"/>
            <a:ext cx="1638300" cy="1104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EDF3F7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DB09EE-39F2-4AA9-A89B-28E6381F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9908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770BF0-7E43-4B54-B1FB-A619EC9E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286125"/>
            <a:ext cx="1066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Effekt och förvaltning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0FFC8F-1278-4652-B37B-1637E7E0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714875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VETA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054117-514E-43D2-9F14-7CA24737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14875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GÖRA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7A6833-81D4-4422-BE0D-EFCE3177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714875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UPPNÅ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FD16AF-CF45-48FA-8759-5B75B328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435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Förstå principen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CE1EC4-D7D5-4834-9237-19D3F0F6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1435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Handla i situationen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9C39A2B-253F-48D7-A145-E4F4C9CA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1435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Förbättra resultatet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233127-87B2-4E4A-A583-2E3C94C0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914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900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Rättslig källgrund: förordning (EU) 2026/1744, artikel 4. Kontrollerad 19 oktober 2026.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960BCAE-3E5C-44AB-9EA4-2146478A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EFB2DD5-0547-4B4B-AA5B-21B0463F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674178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2E3FF5-1E2B-48BA-8F90-1AA7503B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MÅLGRUPPER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0C413-4EC5-4D1A-BF43-49AA13CA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Tre nivåer behöver olika beslutssituationer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AB00F-1D18-411B-B6F1-42A233C3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BCB65-2C1D-4F41-82CD-5A8DD04A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33337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3F1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68D3E-7BD6-49E0-B148-04D430CBD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240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E235AC-F04F-4AAB-A9AF-19AAB260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9431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Alla medarbetare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DCE029-A208-4776-AA4D-D1B88900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00300"/>
            <a:ext cx="291465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Kritisk situation</a:t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AI föreslås för en vardagsuppgift med information som måste skyddas.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Önskad handling</a:t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Kontrollerar verktyg och data, granskar resultatet och frågar vid osäkerhet.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D56BAD-5CD6-4EF1-B2FC-7EF518CF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809750"/>
            <a:ext cx="33337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7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AC5FA6-E247-4B81-B064-E89BEEC6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19240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757D9-7C45-41E8-BFC5-F54BA3DE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19431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Aktiva AI-användare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D7238C-EE1A-43DB-8F1B-502E96B79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400300"/>
            <a:ext cx="291465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Kritisk situation</a:t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Ett nytt användningsfall ska pilottestas med verksamhetsdata.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Önskad handling</a:t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Bedömer syfte, data, risk, mänsklig kontroll och dokumentation före användning.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B2E27F-A7C3-428E-BF5B-DD0B63CA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809750"/>
            <a:ext cx="33337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6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051122-F622-4FF3-80D6-E9FA97A6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19240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BEA7AA-859D-4DF5-BCAD-1D208C47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9431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Beslutsfattare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FECBE2-27B2-444C-B56A-82BFA00E5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400300"/>
            <a:ext cx="291465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Kritisk situation</a:t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En AI-lösning föreslås utan komplett risk- och styrningsunderlag.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Önskad handling</a:t>
            </a:r>
          </a:p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Villkorar, stoppar eller eskalerar utifrån nytta, risk, ansvar och uppföljning.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8438DD-07BA-4701-9EE5-AEB79F78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BE043A-4CE8-4E7B-A2ED-57F864C11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741660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960522-13CC-4F12-B913-8249DF2C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LÖSNING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FD723B-BEE7-4165-80BD-D5D888A0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Gemensam scenarioarkitektur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A25910-D3A0-40E2-9690-360C64C5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CAA7D-6D87-49B8-9A22-6515DF9F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8764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3F1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E4BAA5-1319-4F29-81A8-A3E21BD6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7170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1107FF-46AA-4A9F-833B-8DD90B605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479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Signal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F8B91-2D43-4C4F-8B93-D8B9DBCD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Deltagaren ser en relevant signal i arbetet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688EE-EEE7-46D9-B57A-4EC94FFD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2000250"/>
            <a:ext cx="18764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7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9D67A2-68B9-449D-914E-AD261B71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17170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F1E251-BC22-4E0C-BD90-88B74EF7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6479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Beslut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C0B0E0-7035-4833-ACC2-CA3FDCB0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14325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Flera rimliga val kräver bedömning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CEC0F2-AA3E-4695-9D77-1CB8B6B8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000250"/>
            <a:ext cx="18764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3F1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97937-83A4-4BBC-A5F5-B905285A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17170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F0539-9B1F-4DFA-880A-E7C325D22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479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Konsekvens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BCF0BE-F8FD-47E4-A68B-044B02BF4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14325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Följden för kvalitet, tid och ansvar blir synlig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5852B8-2C6E-4E96-A8FE-85A5CBC0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2000250"/>
            <a:ext cx="18764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7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5317C9-ADC1-4EFC-997E-44D03CA0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17170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9967F5-85BA-44BC-B164-8A3D07C7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6479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Variation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77772B-28A2-45AA-889C-1223CB04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14325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En central detalj ändras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C0B9EA-1FC5-4281-BF75-5622CE1D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000250"/>
            <a:ext cx="18764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3F1"/>
          </a:solidFill>
          <a:ln xmlns:a="http://schemas.openxmlformats.org/drawingml/2006/main" w="9525">
            <a:solidFill>
              <a:srgbClr val="D7DEE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2597CC-6104-4309-94AA-196C101C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17170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3F739E-8E0A-4B43-85F9-D93873AC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6479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Överföring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FA9A8B-9BF0-4F9A-951D-F7951C375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14325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Deltagaren använder stöd i ett nytt fall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BDDC94-E7D7-46E1-91F8-FEA6BDEEB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F7F053-1EC9-4572-B23A-B7E487F3E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Arbetsstöd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7CD69F-547F-418E-AF21-AF17C8D8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000625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Grundchecklista för alla, risk- och dokumentationsmall för aktiva användare samt beslutsmall för styrning och uppföljning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DD6C5E-5989-4812-BD8E-71E09E775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A269B4-62B9-46CF-8CF0-0F15930E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651054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263ED8-4AED-4E20-A6F0-C056F9D3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PROTOTYP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9C0405-2B69-4E98-9782-C7BF6D3A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Tre scenariospår och beslutspunkter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6737B3-03F2-4CA5-8F25-565DB43D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0E2E30-2CCC-48E3-BAB2-F9E3CF5CAE84}"/>
              </a:ext>
            </a:extLst>
          </p:cNvPr>
          <p:cNvGraphicFramePr/>
          <p:nvPr/>
        </p:nvGraphicFramePr>
        <p:xfrm>
          <a:off xmlns:a="http://schemas.openxmlformats.org/drawingml/2006/main" x="685800" y="1952625"/>
          <a:ext xmlns:a="http://schemas.openxmlformats.org/drawingml/2006/main" cx="108204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4953000"/>
                <a:gridCol w="3771900"/>
              </a:tblGrid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Målgrupp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T w="9525">
                      <a:solidFill>
                        <a:srgbClr val="D7DEE2"/>
                      </a:solidFill>
                      <a:prstDash val="solid"/>
                    </a:lnT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0A51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Beslutspunkt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T w="9525">
                      <a:solidFill>
                        <a:srgbClr val="D7DEE2"/>
                      </a:solidFill>
                      <a:prstDash val="solid"/>
                    </a:lnT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0A51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Konsekvens som ska bli synlig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T w="9525">
                      <a:solidFill>
                        <a:srgbClr val="D7DEE2"/>
                      </a:solidFill>
                      <a:prstDash val="solid"/>
                    </a:lnT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0A514D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Alla medarbetare · AI-GR-01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Använda materialet direkt, välja godkänt och säkert arbetssätt eller avstå helt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Informationsskydd, källkontroll och eget ansvar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Aktiva AI-användare · AI-AK-01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Starta direkt, genomföra strukturerad riskkontroll eller lämna användningsfallet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Data, risknivå, dokumentation och mänsklig kontroll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Beslutsfattare · AI-BE-01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Godkänna, villkora en pilot eller stoppa och eskalera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Ansvar, regelefterlevnad, transparens och effekt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F6BEB-8CB2-4C38-AEFC-91672833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809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1">
                <a:solidFill>
                  <a:srgbClr val="9A54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A540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9A5400"/>
                </a:solidFill>
                <a:latin typeface="Nimbus Sans"/>
                <a:ea typeface="Nimbus Sans"/>
                <a:cs typeface="Nimbus Sans"/>
              </a:rPr>
              <a:t>Status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BD9BF-24CB-4DE2-AE55-AE3B3F11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41020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Specifikation. Juridiska formuleringar, kundpolicy, verktyg och återkoppling ska sakgranskas före användartest.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3C563-4E03-4D71-93CA-85FEAACE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4A316-EF4E-418B-851A-8E7918FB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35139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A71D26-9D07-4D22-943F-B69039FB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TEST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FD6EA-EF2B-4AC1-B591-DFD73134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Testet ska ge ett beslut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E4B5E3-FDA2-47DB-816F-45175268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531F0-830E-41DF-802D-F2A32436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Föreslaget minimiurval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EE9E4-2083-4571-8CCF-FEF873F8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33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52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525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444FC-5939-41EA-9444-DDC7E5AE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4574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minst två personer från varje målgrupp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9A619C-FE6A-401B-A43E-0D0DE0DF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19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Minst två representanter per nivå. Juridik, dataskydd och informationssäkerhet sakgranskar innehållet före pilottest.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5E5BFC-7011-43E4-BA64-C4DF0572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09750"/>
            <a:ext cx="28575" cy="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1CED8C-2F21-40ED-B4A1-3503E708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8097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Acceptanskriterier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E79047-C965-421D-ACC9-3F073753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3812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E82EE8-8C50-43EF-9449-7C384AFD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05050"/>
            <a:ext cx="428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Rätt första steg utan ledande hjälp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ADCDEC-DE61-40FD-B516-806F13FA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03847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D27BBF-4F7C-4550-B6A5-EFB8E154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62275"/>
            <a:ext cx="428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Principen överförs när en detalj ändras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DBAEB-BBCE-439C-A71E-B27B21BE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6957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BF1253-31C1-4360-A43C-D355282D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619500"/>
            <a:ext cx="428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Arbetsstödet hittas och används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19F7E6-37EB-4B3E-92F3-A1D1248F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3529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AC42DF-CD8B-47D6-B417-95E1D98F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76725"/>
            <a:ext cx="428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Minst 10 frågor, 80 procent och omprov fungerar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0335C8-A42A-428F-8D7E-C3184EF9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191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Utfall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B44D20-6134-440A-838A-63DC6175A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5114925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GO för nästa iteration, ÄNDRA eller STOPP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374982-C08F-40F2-92FC-3487FEA5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473F8E-610B-4119-88AA-2DC00C78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34301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A87255-C031-4C31-9A40-62795E7D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AVGRÄNSNING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44A78-A775-40A2-8E66-33898167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Förslag till omfattning för offert eller avrop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E7B09E-CA23-4CB3-A5E1-7D91D5C5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D6E1D-14CA-4BD2-8CD0-BCC014B4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Ingår i prototypcykeln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EC4EFD-68AD-4B94-BE2E-BF83861F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1.  Tre scenarioprototyper med beslut och återkoppling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418A7-35CA-4EDC-B13C-7C62D725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2.  Tre nivåanpassade arbetsstöd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325AC3-0D81-4221-998C-D62AAC6F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3.  Testprotokoll och acceptanskriterier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AACBD-87C6-43EF-AC2F-14CE1B217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33825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4.  Formativt test med avtalat minimiurval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73ADCA-D2FB-4AF9-AA14-36FEA800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5.  Sammanställning med GO, ÄNDRA eller STOPP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A39922-7987-4DB9-8181-381D462A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6.  Redigerbara original och dokumenterade öppna frågor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ECB92-29C8-4BCD-BD67-81270903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809750"/>
            <a:ext cx="28575" cy="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96207A-E87F-4ADA-89AE-135170AE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09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950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A23B3B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A23B3B"/>
                </a:solidFill>
                <a:latin typeface="Nimbus Sans"/>
                <a:ea typeface="Nimbus Sans"/>
                <a:cs typeface="Nimbus Sans"/>
              </a:rPr>
              <a:t>Fullt uppdrag efter separat beslut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B7A44D-75B2-47F7-8E65-F2C67BD4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622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1.  Manus och full produktion av tre utbildningar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024D34-721C-4113-AD50-3144AF56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337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2.  Tre självgående SCORM 1.2-paket och LMS-inläggning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930A6F-11F3-432C-B8F0-8DF8FC98D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052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3.  WCAG 2.1 AA, textning och tangentbordsnavigering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8E6778-DB47-4A77-AB1A-3D5785B3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767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4.  Minst 10 frågor per utbildning, 80 procent och omprov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478808-1803-4FE5-8C0D-748C30E2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482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5.  Administratörsguide, kursbeskrivningar, frågebank och versionshistorik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A130DC-3930-4CB7-ADA7-09A56EA05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86375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1">
                <a:solidFill>
                  <a:srgbClr val="9A54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9A5400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9A5400"/>
                </a:solidFill>
                <a:latin typeface="Nimbus Sans"/>
                <a:ea typeface="Nimbus Sans"/>
                <a:cs typeface="Nimbus Sans"/>
              </a:rPr>
              <a:t>Omfattning, teknik, tillgänglighetskrav och tidplan behöver fastställas före offert.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1F85C8-9735-430D-B2E0-61E4E95C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D99BB7-CC55-4A6A-9C59-9B4BAE0F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10340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AAF003-1167-46C8-B886-23BF2CCC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E6F68"/>
                </a:solidFill>
                <a:latin typeface="Nimbus Sans"/>
                <a:ea typeface="Nimbus Sans"/>
                <a:cs typeface="Nimbus Sans"/>
              </a:rPr>
              <a:t>STYRNING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AC582-A0C3-4351-AF8C-A540D590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Produktionsgrindar före start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257D0-0938-4F3D-9B12-7168F6D0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2"/>
          </a:solidFill>
          <a:ln xmlns:a="http://schemas.openxmlformats.org/drawingml/2006/main" w="0">
            <a:noFill/>
            <a:prstDash val="solid"/>
          </a:ln>
        </p:spPr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2F5E56-5F1E-4180-B058-19CD59E3CD36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619125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47875"/>
                <a:gridCol w="4143375"/>
              </a:tblGrid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Grind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T w="9525">
                      <a:solidFill>
                        <a:srgbClr val="D7DEE2"/>
                      </a:solidFill>
                      <a:prstDash val="solid"/>
                    </a:lnT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0A51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Behöver vara godkänt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T w="9525">
                      <a:solidFill>
                        <a:srgbClr val="D7DEE2"/>
                      </a:solidFill>
                      <a:prstDash val="solid"/>
                    </a:lnT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0A514D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Sakinnehåll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AI-förordningen, GDPR, informationssäkerhet och kundpolicy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Lärdesign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Tre nivåer, scenarier, återkoppling och frågebank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Teknik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SCORM 1.2, LMS-status, omprov och versionshantering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Tillgänglighet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WCAG 2.1 AA, textning och tangentbordsnavigering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Förvaltning</a:t>
                      </a:r>
                    </a:p>
                  </a:txBody>
                  <a:tcPr marL="114300" marR="114300" marT="76200" marB="76200" anchor="ctr">
                    <a:lnL w="9525">
                      <a:solidFill>
                        <a:srgbClr val="D7DEE2"/>
                      </a:solidFill>
                      <a:prstDash val="solid"/>
                    </a:lnL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19232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Administratörsguide, ändringstriggers och uppföljning</a:t>
                      </a:r>
                    </a:p>
                  </a:txBody>
                  <a:tcPr marL="114300" marR="114300" marT="76200" marB="76200" anchor="ctr">
                    <a:lnR w="9525">
                      <a:solidFill>
                        <a:srgbClr val="D7DEE2"/>
                      </a:solidFill>
                      <a:prstDash val="solid"/>
                    </a:lnR>
                    <a:lnB w="9525">
                      <a:solidFill>
                        <a:srgbClr val="D7DEE2"/>
                      </a:solidFill>
                      <a:prstDash val="solid"/>
                    </a:lnB>
                    <a:solidFill>
                      <a:srgbClr val="F3F5F6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A6970-27D4-48A6-A189-680B10A60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18097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02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Beslut som efterfrågas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821C4B-8282-4C5F-A361-8772AC8F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4288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C6506B-8E90-4423-94A3-E12F019CE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33625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Godkänn de tre nivåerna och deras kritiska AI-situationer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ED3BE3-F291-4825-B3FA-F804582A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32385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26788-4B14-4D74-9F30-CC2400FD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143250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Godkänn prototypens scope och acceptanskriterier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3617F6-E0A5-493E-85A7-ADDD28FC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404812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DF7574-84E1-4B97-92BF-E531863A6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952875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19232D"/>
                </a:solidFill>
                <a:latin typeface="Nimbus Sans"/>
                <a:ea typeface="Nimbus Sans"/>
                <a:cs typeface="Nimbus Sans"/>
              </a:rPr>
              <a:t>Fastställ sakgranskning, LMS-test och förvaltningsansvar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7A6CF7-E7F3-4F96-B6EA-F749322A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49530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1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Rekommendation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62CF9C-A109-4E65-9AE9-7FAB99D3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5286375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A51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A514D"/>
                </a:solidFill>
                <a:latin typeface="Nimbus Sans"/>
                <a:ea typeface="Nimbus Sans"/>
                <a:cs typeface="Nimbus Sans"/>
              </a:rPr>
              <a:t>GO för prototyp och test. Nytt beslut krävs före full produktion.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DA22ED-5634-4DF8-A537-5C17375C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Jens Bjare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D352F-0BB4-4B73-B55F-CA2CC67F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 algn="r">
              <a:def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66727A"/>
                </a:solidFill>
                <a:latin typeface="Nimbus Sans"/>
                <a:ea typeface="Nimbus Sans"/>
                <a:cs typeface="Nimbus San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59713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2026-10-19T14:01:41.8850000Z</dcterms:created>
  <dcterms:modified xsi:type="dcterms:W3CDTF">2026-10-19T14:01:41.8850000Z</dcterms:modified>
</coreProperties>
</file>